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323" r:id="rId2"/>
    <p:sldId id="322" r:id="rId3"/>
    <p:sldId id="321" r:id="rId4"/>
    <p:sldId id="297" r:id="rId5"/>
    <p:sldId id="319" r:id="rId6"/>
    <p:sldId id="273" r:id="rId7"/>
    <p:sldId id="313" r:id="rId8"/>
    <p:sldId id="260" r:id="rId9"/>
    <p:sldId id="312" r:id="rId10"/>
    <p:sldId id="295" r:id="rId11"/>
    <p:sldId id="307" r:id="rId12"/>
    <p:sldId id="308" r:id="rId13"/>
    <p:sldId id="304" r:id="rId14"/>
    <p:sldId id="317" r:id="rId15"/>
    <p:sldId id="318" r:id="rId16"/>
    <p:sldId id="298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00"/>
    <a:srgbClr val="58000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>
      <p:cViewPr varScale="1">
        <p:scale>
          <a:sx n="87" d="100"/>
          <a:sy n="87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BFE1-5E75-450F-A620-82583C7678B0}" type="datetimeFigureOut">
              <a:rPr lang="en-US" smtClean="0"/>
              <a:pPr/>
              <a:t>28/01/2019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3F16-A62C-4AF7-8AD4-63508AB13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3F16-A62C-4AF7-8AD4-63508AB13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3F16-A62C-4AF7-8AD4-63508AB13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3F16-A62C-4AF7-8AD4-63508AB13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5137-0228-4231-BB08-6E35C52ED519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9967-610D-42B7-BAAE-A5925BC7FE25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2AE6-BE15-4685-B393-56DED76B5D6B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6AC9-04A6-4361-B7B1-A30FC8A89C17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40A2-0475-4319-953E-03409A3C88C9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F711-643E-49C6-9A2A-6C83F011CDAB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B2EF-05D1-42A9-ABB2-6EDDB038C3CC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DFEC-AE74-4276-BB25-FBF2483410CF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E0DC-59DC-4AD3-94DD-9372DE25753E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1903-DA9E-4226-8C26-6EF5BC056CED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B879-B1EE-4E93-9067-28EA1FE325BD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3F44A-635A-4688-B084-024C5490E8B0}" type="datetime1">
              <a:rPr lang="en-US" smtClean="0"/>
              <a:pPr/>
              <a:t>28/01/2019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Designed by Marwan Abou Diwan(M*_2011)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73;&#1591;&#1575;&#1585;%20&#1575;&#1604;&#1603;&#1606;&#1587;&#1610;%20&#1575;&#1604;&#1571;&#1588;&#1605;&#1604;/&#1604;&#1580;&#1606;&#1577;%20&#1575;&#1604;&#1593;&#1575;&#1574;&#1604;&#1577;%20&#1601;&#1610;%20&#1575;&#1604;&#1571;&#1576;&#1585;&#1588;&#1610;&#1617;&#1577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&#1575;&#1604;&#1573;&#1591;&#1575;&#1585;%20&#1575;&#1604;&#1603;&#1606;&#1587;&#1610;%20&#1575;&#1604;&#1571;&#1588;&#1605;&#1604;/&#1604;&#1580;&#1606;&#1577;%20&#1575;&#1604;&#1593;&#1575;&#1574;&#1604;&#1577;%20&#1601;&#1610;%20&#1575;&#1604;&#1585;&#1593;&#1610;&#1617;&#1577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00545"/>
            <a:ext cx="9296400" cy="5943600"/>
          </a:xfrm>
        </p:spPr>
        <p:txBody>
          <a:bodyPr>
            <a:noAutofit/>
          </a:bodyPr>
          <a:lstStyle/>
          <a:p>
            <a:pPr algn="r" rtl="1"/>
            <a:r>
              <a:rPr lang="ar-SY" sz="4800" dirty="0" smtClean="0"/>
              <a:t> </a:t>
            </a:r>
            <a:r>
              <a:rPr lang="ar-LB" sz="4800" dirty="0" smtClean="0"/>
              <a:t>تتألّف كلّ جماعة من </a:t>
            </a:r>
            <a:r>
              <a:rPr lang="ar-LB" sz="4800" b="1" dirty="0" smtClean="0"/>
              <a:t>خمس إلى سبع </a:t>
            </a:r>
            <a:r>
              <a:rPr lang="ar-SY" sz="4800" b="1" dirty="0" smtClean="0"/>
              <a:t>أزواج</a:t>
            </a:r>
            <a:endParaRPr lang="ar-SY" sz="4800" b="1" dirty="0"/>
          </a:p>
          <a:p>
            <a:pPr marL="0" indent="0" algn="r" rtl="1">
              <a:buNone/>
            </a:pPr>
            <a:endParaRPr lang="ar-SY" sz="4800" b="1" dirty="0">
              <a:solidFill>
                <a:srgbClr val="FFFF00"/>
              </a:solidFill>
            </a:endParaRPr>
          </a:p>
          <a:p>
            <a:pPr algn="r" rtl="1"/>
            <a:r>
              <a:rPr lang="ar-SY" sz="4800" dirty="0" smtClean="0"/>
              <a:t> </a:t>
            </a:r>
            <a:r>
              <a:rPr lang="ar-LB" sz="4800" dirty="0" smtClean="0"/>
              <a:t>تنتمي الى الر</a:t>
            </a:r>
            <a:r>
              <a:rPr lang="ar-SY" sz="4800" dirty="0" smtClean="0"/>
              <a:t>ّ</a:t>
            </a:r>
            <a:r>
              <a:rPr lang="ar-LB" sz="4800" dirty="0" smtClean="0"/>
              <a:t>عيّة نفسها</a:t>
            </a:r>
            <a:r>
              <a:rPr lang="ar-SY" sz="4800" dirty="0" smtClean="0"/>
              <a:t>. </a:t>
            </a:r>
          </a:p>
          <a:p>
            <a:pPr algn="r" rtl="1"/>
            <a:r>
              <a:rPr lang="ar-SY" sz="4800" dirty="0"/>
              <a:t> </a:t>
            </a:r>
            <a:r>
              <a:rPr lang="ar-SY" sz="4800" dirty="0" smtClean="0"/>
              <a:t>تلتقي دوريّاً في بيوت الأعضاء. </a:t>
            </a:r>
          </a:p>
          <a:p>
            <a:pPr algn="r" rtl="1"/>
            <a:r>
              <a:rPr lang="ar-SY" sz="4800" dirty="0" smtClean="0"/>
              <a:t> </a:t>
            </a:r>
            <a:r>
              <a:rPr lang="ar-LB" sz="4800" dirty="0" smtClean="0"/>
              <a:t>تختار دوري</a:t>
            </a:r>
            <a:r>
              <a:rPr lang="ar-SY" sz="4800" dirty="0" smtClean="0"/>
              <a:t>ّ</a:t>
            </a:r>
            <a:r>
              <a:rPr lang="ar-LB" sz="4800" dirty="0" smtClean="0"/>
              <a:t>اً منسّقا</a:t>
            </a:r>
            <a:r>
              <a:rPr lang="ar-SY" sz="4800" dirty="0" smtClean="0"/>
              <a:t>ً.</a:t>
            </a:r>
            <a:endParaRPr lang="ar-LB" sz="4800" dirty="0"/>
          </a:p>
          <a:p>
            <a:pPr algn="r" rtl="1"/>
            <a:r>
              <a:rPr lang="ar-SY" sz="4800" dirty="0" smtClean="0"/>
              <a:t> </a:t>
            </a:r>
            <a:r>
              <a:rPr lang="ar-LB" sz="4800" dirty="0" smtClean="0"/>
              <a:t>يرافقها مرشد</a:t>
            </a:r>
            <a:r>
              <a:rPr lang="ar-SY" sz="4800" dirty="0" smtClean="0"/>
              <a:t> أو من ينتدبه.</a:t>
            </a:r>
            <a:endParaRPr lang="ar-LB" sz="4800" dirty="0"/>
          </a:p>
          <a:p>
            <a:pPr algn="r" rtl="1"/>
            <a:endParaRPr lang="ar-LB" sz="4800" dirty="0" smtClean="0"/>
          </a:p>
          <a:p>
            <a:pPr algn="r" rtl="1">
              <a:buNone/>
            </a:pPr>
            <a:endParaRPr lang="ar-L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867400" y="1752600"/>
            <a:ext cx="1524000" cy="762000"/>
          </a:xfrm>
          <a:prstGeom prst="roundRect">
            <a:avLst/>
          </a:prstGeom>
          <a:ln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5723" y="358264"/>
            <a:ext cx="8915400" cy="6545534"/>
          </a:xfrm>
          <a:prstGeom prst="ellipse">
            <a:avLst/>
          </a:prstGeom>
          <a:solidFill>
            <a:schemeClr val="accent1"/>
          </a:solidFill>
          <a:ln cmpd="sng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7767" y="3714398"/>
            <a:ext cx="4876800" cy="2110108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44450" cap="rnd">
            <a:solidFill>
              <a:schemeClr val="accent1">
                <a:shade val="50000"/>
              </a:schemeClr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3429000"/>
            <a:ext cx="2129455" cy="13759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7500" y="2257093"/>
            <a:ext cx="1790700" cy="11813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6784187" y="3488305"/>
            <a:ext cx="2021262" cy="111527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2793" y="5865910"/>
            <a:ext cx="3294350" cy="762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2149541"/>
            <a:ext cx="2325830" cy="12782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732" y="3684277"/>
            <a:ext cx="20614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LB" sz="4400" b="1" dirty="0" smtClean="0">
                <a:solidFill>
                  <a:srgbClr val="002060"/>
                </a:solidFill>
              </a:rPr>
              <a:t>كاهن آخر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899" y="2333585"/>
            <a:ext cx="171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800" b="1" dirty="0" smtClean="0">
                <a:solidFill>
                  <a:srgbClr val="002060"/>
                </a:solidFill>
              </a:rPr>
              <a:t>راه</a:t>
            </a:r>
            <a:r>
              <a:rPr lang="ar-SY" sz="4800" b="1" dirty="0" smtClean="0">
                <a:solidFill>
                  <a:srgbClr val="002060"/>
                </a:solidFill>
              </a:rPr>
              <a:t>ِ</a:t>
            </a:r>
            <a:r>
              <a:rPr lang="ar-LB" sz="4800" b="1" dirty="0" smtClean="0">
                <a:solidFill>
                  <a:srgbClr val="002060"/>
                </a:solidFill>
              </a:rPr>
              <a:t>ب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31623" y="437622"/>
            <a:ext cx="2133600" cy="18669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14238" y="3672398"/>
            <a:ext cx="168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800" b="1" dirty="0" smtClean="0">
                <a:solidFill>
                  <a:srgbClr val="002060"/>
                </a:solidFill>
              </a:rPr>
              <a:t>راهبة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5747" y="2476759"/>
            <a:ext cx="1873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400" b="1" dirty="0" smtClean="0">
                <a:solidFill>
                  <a:srgbClr val="002060"/>
                </a:solidFill>
              </a:rPr>
              <a:t>إكليريكي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095" y="5852464"/>
            <a:ext cx="3107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Y" sz="4800" b="1" dirty="0" smtClean="0">
                <a:solidFill>
                  <a:srgbClr val="002060"/>
                </a:solidFill>
              </a:rPr>
              <a:t>كوبل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959020" y="4603582"/>
            <a:ext cx="733890" cy="397927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45651" y="4728731"/>
            <a:ext cx="33822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5400" b="1" dirty="0" smtClean="0">
                <a:solidFill>
                  <a:schemeClr val="tx2">
                    <a:lumMod val="10000"/>
                  </a:schemeClr>
                </a:solidFill>
              </a:rPr>
              <a:t>أو من ينتدبه</a:t>
            </a:r>
            <a:endParaRPr lang="en-US" sz="54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703" y="827530"/>
            <a:ext cx="30774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5400" b="1" dirty="0" smtClean="0">
                <a:solidFill>
                  <a:srgbClr val="002060"/>
                </a:solidFill>
              </a:rPr>
              <a:t>الم</a:t>
            </a:r>
            <a:r>
              <a:rPr lang="ar-SY" sz="5400" b="1" dirty="0" smtClean="0">
                <a:solidFill>
                  <a:srgbClr val="002060"/>
                </a:solidFill>
              </a:rPr>
              <a:t>ُ</a:t>
            </a:r>
            <a:r>
              <a:rPr lang="ar-LB" sz="5400" b="1" dirty="0" smtClean="0">
                <a:solidFill>
                  <a:srgbClr val="002060"/>
                </a:solidFill>
              </a:rPr>
              <a:t>رش</a:t>
            </a:r>
            <a:r>
              <a:rPr lang="ar-SY" sz="5400" b="1" dirty="0" smtClean="0">
                <a:solidFill>
                  <a:srgbClr val="002060"/>
                </a:solidFill>
              </a:rPr>
              <a:t>ِ</a:t>
            </a:r>
            <a:r>
              <a:rPr lang="ar-LB" sz="5400" b="1" dirty="0" smtClean="0">
                <a:solidFill>
                  <a:srgbClr val="002060"/>
                </a:solidFill>
              </a:rPr>
              <a:t>د</a:t>
            </a:r>
            <a:endParaRPr lang="en-US" sz="54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46737" y="3336265"/>
            <a:ext cx="508096" cy="627214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</p:cNvCxnSpPr>
          <p:nvPr/>
        </p:nvCxnSpPr>
        <p:spPr>
          <a:xfrm flipV="1">
            <a:off x="6237143" y="5488082"/>
            <a:ext cx="221820" cy="758828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10963" y="4831851"/>
            <a:ext cx="1069806" cy="351269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29769" y="3331685"/>
            <a:ext cx="780242" cy="554515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24200" y="2304523"/>
            <a:ext cx="3265311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 rtl="1"/>
            <a:r>
              <a:rPr lang="ar-LB" sz="4000" b="1" dirty="0" smtClean="0">
                <a:solidFill>
                  <a:srgbClr val="002060"/>
                </a:solidFill>
              </a:rPr>
              <a:t>حضوره أساسي</a:t>
            </a:r>
            <a:r>
              <a:rPr lang="ar-SY" sz="4000" b="1" dirty="0" smtClean="0">
                <a:solidFill>
                  <a:srgbClr val="002060"/>
                </a:solidFill>
              </a:rPr>
              <a:t>ّ</a:t>
            </a:r>
            <a:r>
              <a:rPr lang="ar-LB" sz="4000" b="1" dirty="0" smtClean="0">
                <a:solidFill>
                  <a:srgbClr val="002060"/>
                </a:solidFill>
              </a:rPr>
              <a:t> </a:t>
            </a:r>
            <a:endParaRPr lang="ar-SY" sz="4000" b="1" dirty="0" smtClean="0">
              <a:solidFill>
                <a:srgbClr val="002060"/>
              </a:solidFill>
            </a:endParaRPr>
          </a:p>
          <a:p>
            <a:pPr marL="0" lvl="1" algn="ctr" rtl="1"/>
            <a:r>
              <a:rPr lang="ar-LB" sz="4000" b="1" dirty="0" smtClean="0">
                <a:solidFill>
                  <a:srgbClr val="002060"/>
                </a:solidFill>
              </a:rPr>
              <a:t>في حياة الجماعة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423502" y="389879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6000" b="1" dirty="0" smtClean="0">
                <a:solidFill>
                  <a:schemeClr val="tx2">
                    <a:lumMod val="10000"/>
                  </a:schemeClr>
                </a:solidFill>
              </a:rPr>
              <a:t>كاهن</a:t>
            </a:r>
            <a:r>
              <a:rPr lang="ar-LB" sz="3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ar-LB" sz="6000" b="1" dirty="0" smtClean="0">
                <a:solidFill>
                  <a:schemeClr val="tx2">
                    <a:lumMod val="10000"/>
                  </a:schemeClr>
                </a:solidFill>
              </a:rPr>
              <a:t>الر</a:t>
            </a:r>
            <a:r>
              <a:rPr lang="ar-SY" sz="6000" b="1" dirty="0" smtClean="0">
                <a:solidFill>
                  <a:schemeClr val="tx2">
                    <a:lumMod val="10000"/>
                  </a:schemeClr>
                </a:solidFill>
              </a:rPr>
              <a:t>ّ</a:t>
            </a:r>
            <a:r>
              <a:rPr lang="ar-LB" sz="6000" b="1" dirty="0" smtClean="0">
                <a:solidFill>
                  <a:schemeClr val="tx2">
                    <a:lumMod val="10000"/>
                  </a:schemeClr>
                </a:solidFill>
              </a:rPr>
              <a:t>عيّة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867400" y="1752600"/>
            <a:ext cx="1524000" cy="762000"/>
          </a:xfrm>
          <a:prstGeom prst="roundRect">
            <a:avLst/>
          </a:prstGeom>
          <a:ln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1"/>
          </a:solidFill>
          <a:ln cmpd="sng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0399" y="457200"/>
            <a:ext cx="2637557" cy="1447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85676" y="765601"/>
            <a:ext cx="26670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</a:t>
            </a:r>
            <a:r>
              <a:rPr lang="ar-SY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رش</a:t>
            </a:r>
            <a:r>
              <a:rPr lang="ar-SY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4234189"/>
            <a:ext cx="3962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LB" sz="2800" b="1" dirty="0" smtClean="0">
                <a:solidFill>
                  <a:srgbClr val="002060"/>
                </a:solidFill>
              </a:rPr>
              <a:t>نمو الجماعة الر</a:t>
            </a:r>
            <a:r>
              <a:rPr lang="ar-SY" sz="2800" b="1" dirty="0" smtClean="0">
                <a:solidFill>
                  <a:srgbClr val="002060"/>
                </a:solidFill>
              </a:rPr>
              <a:t>ّ</a:t>
            </a:r>
            <a:r>
              <a:rPr lang="ar-LB" sz="2800" b="1" dirty="0" smtClean="0">
                <a:solidFill>
                  <a:srgbClr val="002060"/>
                </a:solidFill>
              </a:rPr>
              <a:t>وحيّ</a:t>
            </a:r>
            <a:r>
              <a:rPr lang="ar-SY" sz="2800" b="1" dirty="0" smtClean="0">
                <a:solidFill>
                  <a:srgbClr val="002060"/>
                </a:solidFill>
              </a:rPr>
              <a:t> </a:t>
            </a:r>
            <a:r>
              <a:rPr lang="ar-LB" sz="2800" b="1" dirty="0" smtClean="0">
                <a:solidFill>
                  <a:srgbClr val="002060"/>
                </a:solidFill>
              </a:rPr>
              <a:t>والر</a:t>
            </a:r>
            <a:r>
              <a:rPr lang="ar-SY" sz="2800" b="1" dirty="0" smtClean="0">
                <a:solidFill>
                  <a:srgbClr val="002060"/>
                </a:solidFill>
              </a:rPr>
              <a:t>ّ</a:t>
            </a:r>
            <a:r>
              <a:rPr lang="ar-LB" sz="2800" b="1" dirty="0" smtClean="0">
                <a:solidFill>
                  <a:srgbClr val="002060"/>
                </a:solidFill>
              </a:rPr>
              <a:t>سوليّ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76742" y="1981200"/>
            <a:ext cx="2514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rgbClr val="002060"/>
                </a:solidFill>
              </a:rPr>
              <a:t>مساعدة الأزواج على</a:t>
            </a:r>
            <a:r>
              <a:rPr lang="ar-SY" sz="2400" b="1" dirty="0" smtClean="0">
                <a:solidFill>
                  <a:srgbClr val="002060"/>
                </a:solidFill>
              </a:rPr>
              <a:t> </a:t>
            </a:r>
          </a:p>
          <a:p>
            <a:pPr algn="ctr" rtl="1"/>
            <a:r>
              <a:rPr lang="ar-SY" sz="2400" b="1" dirty="0" smtClean="0">
                <a:solidFill>
                  <a:srgbClr val="002060"/>
                </a:solidFill>
              </a:rPr>
              <a:t>تحضير </a:t>
            </a:r>
            <a:r>
              <a:rPr lang="ar-SY" sz="2400" b="1" dirty="0">
                <a:solidFill>
                  <a:srgbClr val="002060"/>
                </a:solidFill>
              </a:rPr>
              <a:t>الإجتماعات</a:t>
            </a:r>
          </a:p>
          <a:p>
            <a:pPr algn="ctr" rtl="1"/>
            <a:r>
              <a:rPr lang="ar-SY" sz="2400" b="1" dirty="0" smtClean="0">
                <a:solidFill>
                  <a:srgbClr val="002060"/>
                </a:solidFill>
              </a:rPr>
              <a:t>وتحمُّل </a:t>
            </a:r>
            <a:r>
              <a:rPr lang="ar-SY" sz="2400" b="1" dirty="0">
                <a:solidFill>
                  <a:srgbClr val="002060"/>
                </a:solidFill>
              </a:rPr>
              <a:t>مسؤولية سيرها</a:t>
            </a:r>
          </a:p>
          <a:p>
            <a:pPr algn="ctr" rtl="1"/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5645" y="4845699"/>
            <a:ext cx="272501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2800" b="1" dirty="0" smtClean="0">
                <a:solidFill>
                  <a:srgbClr val="002060"/>
                </a:solidFill>
              </a:rPr>
              <a:t>الإصغاء</a:t>
            </a:r>
            <a:endParaRPr lang="ar-SY" sz="2800" b="1" dirty="0" smtClean="0">
              <a:solidFill>
                <a:srgbClr val="002060"/>
              </a:solidFill>
            </a:endParaRPr>
          </a:p>
          <a:p>
            <a:pPr algn="ctr" rtl="1"/>
            <a:r>
              <a:rPr lang="ar-LB" sz="2800" b="1" dirty="0" smtClean="0">
                <a:solidFill>
                  <a:srgbClr val="002060"/>
                </a:solidFill>
              </a:rPr>
              <a:t> أثناء الإجتماعات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" y="3782015"/>
            <a:ext cx="3581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LB" sz="2400" b="1" dirty="0" smtClean="0">
                <a:solidFill>
                  <a:srgbClr val="002060"/>
                </a:solidFill>
              </a:rPr>
              <a:t>الس</a:t>
            </a:r>
            <a:r>
              <a:rPr lang="ar-SY" sz="2400" b="1" dirty="0" smtClean="0">
                <a:solidFill>
                  <a:srgbClr val="002060"/>
                </a:solidFill>
              </a:rPr>
              <a:t>ّ</a:t>
            </a:r>
            <a:r>
              <a:rPr lang="ar-LB" sz="2400" b="1" dirty="0" smtClean="0">
                <a:solidFill>
                  <a:srgbClr val="002060"/>
                </a:solidFill>
              </a:rPr>
              <a:t>هر على مشاركة الأعضاء كافة</a:t>
            </a:r>
            <a:endParaRPr lang="ar-SY" sz="2400" b="1" dirty="0" smtClean="0">
              <a:solidFill>
                <a:srgbClr val="002060"/>
              </a:solidFill>
            </a:endParaRPr>
          </a:p>
          <a:p>
            <a:pPr algn="r" rtl="1"/>
            <a:r>
              <a:rPr lang="ar-SY" sz="2400" b="1" dirty="0" smtClean="0">
                <a:solidFill>
                  <a:srgbClr val="002060"/>
                </a:solidFill>
              </a:rPr>
              <a:t>       وعلى الإلفة بينهم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5000" y="3270485"/>
            <a:ext cx="30964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3200" b="1" dirty="0" smtClean="0">
                <a:solidFill>
                  <a:srgbClr val="002060"/>
                </a:solidFill>
              </a:rPr>
              <a:t>توضيح رأي الكنيسة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53843" y="2281905"/>
            <a:ext cx="317095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2000" b="1" dirty="0" smtClean="0">
                <a:solidFill>
                  <a:srgbClr val="002060"/>
                </a:solidFill>
              </a:rPr>
              <a:t>وضع برامج لقاءات الجماعة ونشاطاتها</a:t>
            </a:r>
            <a:r>
              <a:rPr lang="ar-SY" sz="2000" b="1" dirty="0" smtClean="0">
                <a:solidFill>
                  <a:srgbClr val="002060"/>
                </a:solidFill>
              </a:rPr>
              <a:t> والسّهر على العمل بها.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72000" y="5179112"/>
            <a:ext cx="335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Y" sz="2400" b="1" dirty="0" smtClean="0">
                <a:solidFill>
                  <a:srgbClr val="002060"/>
                </a:solidFill>
              </a:rPr>
              <a:t>دراسة المشاريع والإقتراحات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04800" y="457200"/>
            <a:ext cx="8610600" cy="6400800"/>
          </a:xfrm>
          <a:prstGeom prst="ellipse">
            <a:avLst/>
          </a:prstGeom>
          <a:solidFill>
            <a:schemeClr val="accent1"/>
          </a:solidFill>
          <a:ln cmpd="sng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4527" y="2281535"/>
            <a:ext cx="178723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4000" b="1" dirty="0" smtClean="0">
                <a:solidFill>
                  <a:srgbClr val="002060"/>
                </a:solidFill>
              </a:rPr>
              <a:t>المرشد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94734" y="2483389"/>
            <a:ext cx="1219200" cy="2233"/>
          </a:xfrm>
          <a:prstGeom prst="straightConnector1">
            <a:avLst/>
          </a:prstGeom>
          <a:ln w="76200">
            <a:solidFill>
              <a:srgbClr val="FFFF00"/>
            </a:solidFill>
            <a:prstDash val="dash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09209" y="2281535"/>
            <a:ext cx="365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3600" b="1" dirty="0" smtClean="0">
                <a:solidFill>
                  <a:srgbClr val="002060"/>
                </a:solidFill>
              </a:rPr>
              <a:t>منسِّق الجماعات الع</a:t>
            </a:r>
            <a:r>
              <a:rPr lang="ar-SY" sz="3600" b="1" dirty="0" smtClean="0">
                <a:solidFill>
                  <a:srgbClr val="002060"/>
                </a:solidFill>
              </a:rPr>
              <a:t>يليّة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3179619" y="3158699"/>
            <a:ext cx="2860963" cy="1944373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31574" y="3808558"/>
            <a:ext cx="248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 smtClean="0">
                <a:solidFill>
                  <a:srgbClr val="002060"/>
                </a:solidFill>
              </a:rPr>
              <a:t>الس</a:t>
            </a:r>
            <a:r>
              <a:rPr lang="ar-SY" sz="2800" b="1" dirty="0" smtClean="0">
                <a:solidFill>
                  <a:srgbClr val="002060"/>
                </a:solidFill>
              </a:rPr>
              <a:t>ّ</a:t>
            </a:r>
            <a:r>
              <a:rPr lang="ar-LB" sz="2800" b="1" dirty="0" smtClean="0">
                <a:solidFill>
                  <a:srgbClr val="002060"/>
                </a:solidFill>
              </a:rPr>
              <a:t>هر على الن</a:t>
            </a:r>
            <a:r>
              <a:rPr lang="ar-SY" sz="2800" b="1" dirty="0" smtClean="0">
                <a:solidFill>
                  <a:srgbClr val="002060"/>
                </a:solidFill>
              </a:rPr>
              <a:t>ّ</a:t>
            </a:r>
            <a:r>
              <a:rPr lang="ar-LB" sz="2800" b="1" dirty="0" smtClean="0">
                <a:solidFill>
                  <a:srgbClr val="002060"/>
                </a:solidFill>
              </a:rPr>
              <a:t>ظام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Flowchart: Decision 29"/>
          <p:cNvSpPr/>
          <p:nvPr/>
        </p:nvSpPr>
        <p:spPr>
          <a:xfrm>
            <a:off x="5417128" y="3600943"/>
            <a:ext cx="2891270" cy="2190257"/>
          </a:xfrm>
          <a:prstGeom prst="flowChartDecis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94220" y="4084231"/>
            <a:ext cx="21682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 smtClean="0"/>
              <a:t>إدارة </a:t>
            </a:r>
            <a:r>
              <a:rPr lang="ar-LB" sz="3600" b="1" dirty="0" smtClean="0"/>
              <a:t>الإجتماعات</a:t>
            </a:r>
            <a:endParaRPr lang="en-US" sz="3200" b="1" dirty="0"/>
          </a:p>
        </p:txBody>
      </p:sp>
      <p:sp>
        <p:nvSpPr>
          <p:cNvPr id="34" name="Flowchart: Decision 33"/>
          <p:cNvSpPr/>
          <p:nvPr/>
        </p:nvSpPr>
        <p:spPr>
          <a:xfrm>
            <a:off x="762001" y="3398421"/>
            <a:ext cx="2892137" cy="2427278"/>
          </a:xfrm>
          <a:prstGeom prst="flowChartDecis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1803" y="4392008"/>
            <a:ext cx="259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b="1" dirty="0" smtClean="0">
                <a:solidFill>
                  <a:srgbClr val="FF0000"/>
                </a:solidFill>
              </a:rPr>
              <a:t>توثيق روابط المحب</a:t>
            </a:r>
            <a:r>
              <a:rPr lang="ar-SY" sz="2800" b="1" dirty="0" smtClean="0">
                <a:solidFill>
                  <a:srgbClr val="FF0000"/>
                </a:solidFill>
              </a:rPr>
              <a:t>ّ</a:t>
            </a:r>
            <a:r>
              <a:rPr lang="ar-LB" sz="2800" b="1" dirty="0" smtClean="0">
                <a:solidFill>
                  <a:srgbClr val="FF0000"/>
                </a:solidFill>
              </a:rPr>
              <a:t>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844511" y="2850668"/>
            <a:ext cx="1219200" cy="8889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ar-SY" sz="6000" b="1" dirty="0" smtClean="0">
                <a:solidFill>
                  <a:srgbClr val="FF0000"/>
                </a:solidFill>
              </a:rPr>
              <a:t>من يحضّر موضوع الإجتماع؟ </a:t>
            </a:r>
            <a:r>
              <a:rPr lang="ar-SY" dirty="0" smtClean="0">
                <a:solidFill>
                  <a:srgbClr val="FF0000"/>
                </a:solidFill>
              </a:rPr>
              <a:t>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38400" y="1745673"/>
            <a:ext cx="11353800" cy="5105400"/>
          </a:xfrm>
        </p:spPr>
        <p:txBody>
          <a:bodyPr>
            <a:noAutofit/>
          </a:bodyPr>
          <a:lstStyle/>
          <a:p>
            <a:endParaRPr lang="ar-SY" sz="4000" b="1" dirty="0" smtClean="0"/>
          </a:p>
          <a:p>
            <a:pPr algn="r" rtl="1"/>
            <a:r>
              <a:rPr lang="ar-SY" sz="4000" b="1" dirty="0" smtClean="0"/>
              <a:t>ألكوبل اُلمضيف هو المسؤول عن تحضير موضوع </a:t>
            </a:r>
          </a:p>
          <a:p>
            <a:pPr marL="0" indent="0" algn="r" rtl="1">
              <a:buNone/>
            </a:pPr>
            <a:r>
              <a:rPr lang="ar-SY" sz="4000" b="1" dirty="0"/>
              <a:t> </a:t>
            </a:r>
            <a:r>
              <a:rPr lang="ar-SY" sz="4000" b="1" dirty="0" smtClean="0"/>
              <a:t>  </a:t>
            </a:r>
          </a:p>
          <a:p>
            <a:pPr marL="0" indent="0" algn="r" rtl="1">
              <a:buNone/>
            </a:pPr>
            <a:r>
              <a:rPr lang="ar-SY" sz="4000" b="1" dirty="0"/>
              <a:t> </a:t>
            </a:r>
            <a:r>
              <a:rPr lang="ar-SY" sz="4000" b="1" dirty="0" smtClean="0"/>
              <a:t>  اللّقاء بالتّنسيق مع مرشد الجماعة.</a:t>
            </a:r>
          </a:p>
          <a:p>
            <a:pPr marL="0" indent="0" algn="r" rtl="1">
              <a:buNone/>
            </a:pPr>
            <a:endParaRPr lang="ar-SY" sz="3600" b="1" dirty="0"/>
          </a:p>
          <a:p>
            <a:pPr marL="0" indent="0" algn="r" rtl="1">
              <a:buNone/>
            </a:pPr>
            <a:r>
              <a:rPr lang="ar-SY" sz="3600" b="1" smtClean="0"/>
              <a:t> </a:t>
            </a:r>
            <a:r>
              <a:rPr lang="ar-SY" sz="3600" b="1" dirty="0" smtClean="0"/>
              <a:t>مع إقتراح توزيع الموضوع مسبقاً بهدف المشاركة الفعّالة. </a:t>
            </a:r>
            <a:r>
              <a:rPr lang="ar-SY" sz="4000" b="1" dirty="0" smtClean="0"/>
              <a:t>.</a:t>
            </a:r>
          </a:p>
          <a:p>
            <a:r>
              <a:rPr lang="ar-SY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979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09" y="228600"/>
            <a:ext cx="8229600" cy="1143000"/>
          </a:xfrm>
        </p:spPr>
        <p:txBody>
          <a:bodyPr/>
          <a:lstStyle/>
          <a:p>
            <a:pPr algn="ctr"/>
            <a:r>
              <a:rPr lang="ar-SY" b="1" dirty="0" smtClean="0">
                <a:solidFill>
                  <a:srgbClr val="FF0000"/>
                </a:solidFill>
              </a:rPr>
              <a:t>مراحل الإجتماع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45" y="685800"/>
            <a:ext cx="8610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Y" sz="2000" b="1" dirty="0" smtClean="0"/>
          </a:p>
          <a:p>
            <a:pPr marL="0" indent="0" algn="r" rtl="1">
              <a:buNone/>
            </a:pPr>
            <a:r>
              <a:rPr lang="ar-SY" sz="2000" dirty="0" smtClean="0"/>
              <a:t>1</a:t>
            </a:r>
            <a:r>
              <a:rPr lang="ar-SY" sz="2400" dirty="0" smtClean="0"/>
              <a:t>-  </a:t>
            </a:r>
            <a:r>
              <a:rPr lang="ar-SY" sz="3200" dirty="0" smtClean="0"/>
              <a:t>صلاة البدء </a:t>
            </a:r>
          </a:p>
          <a:p>
            <a:pPr marL="0" indent="0" algn="r" rtl="1">
              <a:buNone/>
            </a:pPr>
            <a:r>
              <a:rPr lang="ar-SY" sz="3200" dirty="0" smtClean="0"/>
              <a:t>2-  شهادات مختصرة حول مقاصد الاجتماع السّابق.</a:t>
            </a:r>
          </a:p>
          <a:p>
            <a:pPr marL="0" indent="0" algn="r" rtl="1">
              <a:buNone/>
            </a:pPr>
            <a:r>
              <a:rPr lang="ar-SY" sz="3200" dirty="0" smtClean="0"/>
              <a:t>3-  قراءة الموضوع وعرضه باختصار.</a:t>
            </a:r>
          </a:p>
          <a:p>
            <a:pPr marL="0" indent="0" algn="r" rtl="1">
              <a:buNone/>
            </a:pPr>
            <a:r>
              <a:rPr lang="ar-SY" sz="3200" dirty="0" smtClean="0"/>
              <a:t>4-  </a:t>
            </a:r>
            <a:r>
              <a:rPr lang="ar-SY" sz="3200" b="1" u="sng" dirty="0" smtClean="0"/>
              <a:t>تبادل الخبرات </a:t>
            </a:r>
            <a:r>
              <a:rPr lang="ar-SY" sz="3200" dirty="0" smtClean="0"/>
              <a:t>بشفافيّة وتواضع حول </a:t>
            </a:r>
            <a:r>
              <a:rPr lang="ar-SY" sz="3200" b="1" dirty="0" smtClean="0"/>
              <a:t>الموضوع </a:t>
            </a:r>
            <a:r>
              <a:rPr lang="ar-SY" sz="3200" dirty="0" smtClean="0"/>
              <a:t>المطروح.</a:t>
            </a:r>
          </a:p>
          <a:p>
            <a:pPr marL="0" indent="0" algn="r" rtl="1">
              <a:buNone/>
            </a:pPr>
            <a:r>
              <a:rPr lang="ar-SY" sz="3200" dirty="0" smtClean="0"/>
              <a:t>5-  قراءة </a:t>
            </a:r>
            <a:r>
              <a:rPr lang="ar-SY" sz="3200" b="1" u="sng" dirty="0" smtClean="0"/>
              <a:t>"كلمة الله " </a:t>
            </a:r>
            <a:r>
              <a:rPr lang="ar-SY" sz="3200" dirty="0" smtClean="0"/>
              <a:t>المناسبة للموضوع المقترح :</a:t>
            </a:r>
          </a:p>
          <a:p>
            <a:pPr marL="0" indent="0" algn="r" rtl="1">
              <a:buNone/>
            </a:pPr>
            <a:r>
              <a:rPr lang="ar-SY" sz="3200" dirty="0" smtClean="0"/>
              <a:t>     وقت </a:t>
            </a:r>
            <a:r>
              <a:rPr lang="ar-SY" sz="3200" b="1" u="sng" dirty="0" smtClean="0"/>
              <a:t>صلاة من وحي "الكلمة" </a:t>
            </a:r>
            <a:r>
              <a:rPr lang="ar-SY" sz="3200" dirty="0" smtClean="0"/>
              <a:t>وإعلان </a:t>
            </a:r>
            <a:r>
              <a:rPr lang="ar-SY" sz="3200" b="1" dirty="0" smtClean="0"/>
              <a:t>المقاصد.</a:t>
            </a:r>
          </a:p>
          <a:p>
            <a:pPr marL="0" indent="0" algn="r" rtl="1">
              <a:buNone/>
            </a:pPr>
            <a:r>
              <a:rPr lang="ar-SY" sz="3200" dirty="0" smtClean="0"/>
              <a:t> 6- يختم المرشد اللّقاء </a:t>
            </a:r>
            <a:r>
              <a:rPr lang="ar-SY" sz="3200" b="1" u="sng" dirty="0" smtClean="0"/>
              <a:t>بخلاصة تعليمّية </a:t>
            </a:r>
            <a:r>
              <a:rPr lang="ar-SY" sz="3200" dirty="0" smtClean="0"/>
              <a:t>تستند إلى الكتاب المقدّس</a:t>
            </a:r>
          </a:p>
          <a:p>
            <a:pPr marL="0" indent="0" algn="r" rtl="1">
              <a:buNone/>
            </a:pPr>
            <a:r>
              <a:rPr lang="ar-SY" sz="3200" dirty="0"/>
              <a:t> </a:t>
            </a:r>
            <a:r>
              <a:rPr lang="ar-SY" sz="3200" dirty="0" smtClean="0"/>
              <a:t>     وتعليم الكنيسة.</a:t>
            </a:r>
          </a:p>
          <a:p>
            <a:pPr marL="0" indent="0" algn="r" rtl="1">
              <a:buNone/>
            </a:pPr>
            <a:r>
              <a:rPr lang="ar-SY" sz="3200" dirty="0" smtClean="0"/>
              <a:t>7-  العشاء: لقمة محبّة </a:t>
            </a:r>
            <a:r>
              <a:rPr lang="ar-SY" sz="3200" b="1" u="sng" dirty="0" smtClean="0"/>
              <a:t>بسيطة جداً </a:t>
            </a:r>
          </a:p>
          <a:p>
            <a:pPr marL="0" indent="0" algn="r" rt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3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909"/>
            <a:ext cx="3992978" cy="5866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3524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5240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8000" b="1" dirty="0" smtClean="0">
                <a:solidFill>
                  <a:srgbClr val="580000"/>
                </a:solidFill>
              </a:rPr>
              <a:t>ألجماعات</a:t>
            </a:r>
            <a:r>
              <a:rPr lang="ar-SY" sz="7200" b="1" dirty="0" smtClean="0">
                <a:solidFill>
                  <a:srgbClr val="580000"/>
                </a:solidFill>
              </a:rPr>
              <a:t> </a:t>
            </a:r>
            <a:r>
              <a:rPr lang="ar-SY" sz="8000" b="1" dirty="0" smtClean="0">
                <a:solidFill>
                  <a:srgbClr val="580000"/>
                </a:solidFill>
              </a:rPr>
              <a:t>العيليّة</a:t>
            </a:r>
            <a:endParaRPr lang="ar-SY" sz="8800" b="1" dirty="0" smtClean="0">
              <a:solidFill>
                <a:srgbClr val="580000"/>
              </a:solidFill>
            </a:endParaRPr>
          </a:p>
          <a:p>
            <a:pPr algn="ctr"/>
            <a:r>
              <a:rPr lang="ar-SY" sz="8800" b="1" dirty="0" smtClean="0">
                <a:solidFill>
                  <a:srgbClr val="580000"/>
                </a:solidFill>
              </a:rPr>
              <a:t>الرّعائيّة  </a:t>
            </a:r>
            <a:r>
              <a:rPr lang="ar-SY" sz="5400" b="1" dirty="0" smtClean="0">
                <a:solidFill>
                  <a:srgbClr val="580000"/>
                </a:solidFill>
              </a:rPr>
              <a:t> </a:t>
            </a:r>
            <a:r>
              <a:rPr lang="ar-SY" sz="4400" b="1" dirty="0" smtClean="0">
                <a:solidFill>
                  <a:srgbClr val="580000"/>
                </a:solidFill>
              </a:rPr>
              <a:t> </a:t>
            </a:r>
            <a:endParaRPr lang="en-US" sz="4400" b="1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8376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6000" b="1" dirty="0" smtClean="0"/>
              <a:t>"إتّحاد العائلات في خدمة العائلات"</a:t>
            </a:r>
          </a:p>
          <a:p>
            <a:endParaRPr lang="ar-SY" sz="6000" b="1" dirty="0" smtClean="0"/>
          </a:p>
          <a:p>
            <a:endParaRPr lang="ar-SY" sz="4000" b="1" dirty="0" smtClean="0"/>
          </a:p>
          <a:p>
            <a:r>
              <a:rPr lang="ar-SY" sz="4000" b="1" dirty="0" smtClean="0"/>
              <a:t>من الإرشاد الرّسوليّ:"في وظائف العائلة المسيحيّة"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334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pPr algn="ctr" rtl="1">
              <a:buNone/>
            </a:pPr>
            <a:r>
              <a:rPr lang="ar-LB" sz="3000" dirty="0" smtClean="0"/>
              <a:t>	</a:t>
            </a:r>
            <a:r>
              <a:rPr lang="ar-LB" sz="5800" b="1" dirty="0" smtClean="0"/>
              <a:t>الجماعات الع</a:t>
            </a:r>
            <a:r>
              <a:rPr lang="ar-SY" sz="5800" b="1" dirty="0" smtClean="0"/>
              <a:t>ي</a:t>
            </a:r>
            <a:r>
              <a:rPr lang="ar-LB" sz="5800" b="1" dirty="0" smtClean="0"/>
              <a:t>ليّة </a:t>
            </a:r>
            <a:r>
              <a:rPr lang="ar-LB" sz="5800" dirty="0" smtClean="0"/>
              <a:t>هي </a:t>
            </a:r>
            <a:r>
              <a:rPr lang="ar-LB" sz="5800" b="1" u="sng" dirty="0" smtClean="0"/>
              <a:t>جماعات كنسيّة</a:t>
            </a:r>
            <a:r>
              <a:rPr lang="ar-LB" sz="5200" b="1" u="sng" dirty="0" smtClean="0"/>
              <a:t> </a:t>
            </a:r>
            <a:endParaRPr lang="ar-SY" sz="5200" b="1" u="sng" dirty="0" smtClean="0"/>
          </a:p>
          <a:p>
            <a:pPr algn="ctr" rtl="1">
              <a:buNone/>
            </a:pPr>
            <a:r>
              <a:rPr lang="ar-LB" sz="5200" dirty="0" smtClean="0"/>
              <a:t>قائمة </a:t>
            </a:r>
            <a:r>
              <a:rPr lang="ar-LB" sz="5200" b="1" u="sng" dirty="0" smtClean="0"/>
              <a:t>في الر</a:t>
            </a:r>
            <a:r>
              <a:rPr lang="ar-SY" sz="5200" b="1" u="sng" dirty="0" smtClean="0"/>
              <a:t>ّ</a:t>
            </a:r>
            <a:r>
              <a:rPr lang="ar-LB" sz="5200" b="1" u="sng" dirty="0" smtClean="0"/>
              <a:t>عيّة </a:t>
            </a:r>
            <a:r>
              <a:rPr lang="ar-LB" sz="5200" dirty="0" smtClean="0"/>
              <a:t>ومرتبطة فيها برعاية كاهنها</a:t>
            </a:r>
            <a:endParaRPr lang="ar-SY" sz="5200" dirty="0" smtClean="0"/>
          </a:p>
          <a:p>
            <a:pPr algn="ctr" rtl="1">
              <a:buNone/>
            </a:pPr>
            <a:r>
              <a:rPr lang="ar-LB" sz="5200" dirty="0" smtClean="0"/>
              <a:t> تسعى إلى عيش هويّتها ورسالتها </a:t>
            </a:r>
            <a:r>
              <a:rPr lang="ar-LB" sz="5200" b="1" dirty="0" smtClean="0"/>
              <a:t>في قلب العالم</a:t>
            </a:r>
            <a:r>
              <a:rPr lang="ar-LB" sz="5200" dirty="0" smtClean="0"/>
              <a:t>، عبر </a:t>
            </a:r>
            <a:r>
              <a:rPr lang="ar-LB" sz="5200" b="1" u="sng" dirty="0" smtClean="0"/>
              <a:t>المشاركة في حياة الكنيسة</a:t>
            </a:r>
            <a:r>
              <a:rPr lang="ar-LB" sz="5200" dirty="0" smtClean="0"/>
              <a:t> </a:t>
            </a:r>
            <a:endParaRPr lang="ar-SY" sz="5200" dirty="0" smtClean="0"/>
          </a:p>
          <a:p>
            <a:pPr algn="ctr" rtl="1">
              <a:buNone/>
            </a:pPr>
            <a:r>
              <a:rPr lang="ar-LB" sz="5200" dirty="0" smtClean="0"/>
              <a:t>وبتحقيق دعوتها إلى </a:t>
            </a:r>
            <a:r>
              <a:rPr lang="ar-LB" sz="5200" b="1" u="sng" dirty="0" smtClean="0"/>
              <a:t>القداس</a:t>
            </a:r>
            <a:r>
              <a:rPr lang="ar-LB" sz="5200" b="1" dirty="0" smtClean="0"/>
              <a:t>ة</a:t>
            </a:r>
            <a:r>
              <a:rPr lang="ar-LB" sz="5200" dirty="0" smtClean="0"/>
              <a:t>،</a:t>
            </a:r>
            <a:endParaRPr lang="ar-SY" sz="5200" dirty="0" smtClean="0"/>
          </a:p>
          <a:p>
            <a:pPr algn="ctr" rtl="1">
              <a:buNone/>
            </a:pPr>
            <a:r>
              <a:rPr lang="ar-LB" sz="5200" dirty="0" smtClean="0"/>
              <a:t> مثل الجماعة المسيحيّة الأولى</a:t>
            </a:r>
            <a:r>
              <a:rPr lang="ar-SY" sz="5200" dirty="0" smtClean="0"/>
              <a:t>.</a:t>
            </a:r>
          </a:p>
          <a:p>
            <a:pPr algn="ctr" rtl="1">
              <a:buNone/>
            </a:pPr>
            <a:r>
              <a:rPr lang="ar-SY" sz="4400" dirty="0"/>
              <a:t> </a:t>
            </a:r>
            <a:r>
              <a:rPr lang="ar-SY" sz="4400" dirty="0" smtClean="0"/>
              <a:t>                          </a:t>
            </a:r>
            <a:r>
              <a:rPr lang="ar-LB" sz="2800" dirty="0" smtClean="0"/>
              <a:t>(دليل الجماعات العائلية الر</a:t>
            </a:r>
            <a:r>
              <a:rPr lang="ar-SY" sz="2800" smtClean="0"/>
              <a:t>ّ</a:t>
            </a:r>
            <a:r>
              <a:rPr lang="ar-LB" sz="2800" smtClean="0"/>
              <a:t>عائية</a:t>
            </a:r>
            <a:r>
              <a:rPr lang="ar-LB" sz="2800" dirty="0" smtClean="0"/>
              <a:t>، ص 3)</a:t>
            </a:r>
          </a:p>
          <a:p>
            <a:pPr algn="ctr" rtl="1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LB" sz="7200" b="1" dirty="0" smtClean="0">
                <a:solidFill>
                  <a:srgbClr val="FF0000"/>
                </a:solidFill>
              </a:rPr>
              <a:t>أعمال الرسل 2، 42 –47.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9296400" cy="5638800"/>
          </a:xfrm>
        </p:spPr>
        <p:txBody>
          <a:bodyPr>
            <a:normAutofit fontScale="85000" lnSpcReduction="20000"/>
          </a:bodyPr>
          <a:lstStyle/>
          <a:p>
            <a:pPr algn="r"/>
            <a:endParaRPr lang="ar-LB" sz="2800" dirty="0" smtClean="0"/>
          </a:p>
          <a:p>
            <a:pPr algn="ctr">
              <a:buNone/>
            </a:pPr>
            <a:r>
              <a:rPr lang="ar-SY" sz="8500" b="1" dirty="0" smtClean="0"/>
              <a:t>"</a:t>
            </a:r>
            <a:r>
              <a:rPr lang="ar-LB" sz="8500" b="1" dirty="0" smtClean="0"/>
              <a:t> و كانوا </a:t>
            </a:r>
            <a:r>
              <a:rPr lang="ar-LB" sz="11300" b="1" dirty="0" smtClean="0"/>
              <a:t>يداومون</a:t>
            </a:r>
            <a:r>
              <a:rPr lang="ar-LB" sz="8500" b="1" dirty="0" smtClean="0"/>
              <a:t> </a:t>
            </a:r>
            <a:endParaRPr lang="ar-SY" sz="8500" b="1" dirty="0" smtClean="0"/>
          </a:p>
          <a:p>
            <a:pPr algn="ctr">
              <a:buNone/>
            </a:pPr>
            <a:r>
              <a:rPr lang="ar-LB" sz="8500" b="1" dirty="0" smtClean="0"/>
              <a:t>على</a:t>
            </a:r>
            <a:r>
              <a:rPr lang="ar-SY" sz="8500" b="1" dirty="0"/>
              <a:t> </a:t>
            </a:r>
            <a:r>
              <a:rPr lang="ar-LB" sz="8500" b="1" dirty="0" smtClean="0"/>
              <a:t>تعليم الرّسل </a:t>
            </a:r>
            <a:endParaRPr lang="ar-SY" sz="8500" b="1" dirty="0" smtClean="0"/>
          </a:p>
          <a:p>
            <a:pPr algn="ctr">
              <a:buNone/>
            </a:pPr>
            <a:r>
              <a:rPr lang="ar-LB" sz="8500" b="1" dirty="0" smtClean="0"/>
              <a:t>وعلى الحياة المشتركة</a:t>
            </a:r>
            <a:endParaRPr lang="ar-SY" sz="8500" b="1" dirty="0" smtClean="0"/>
          </a:p>
          <a:p>
            <a:pPr algn="ctr">
              <a:buNone/>
            </a:pPr>
            <a:r>
              <a:rPr lang="ar-LB" sz="8500" b="1" dirty="0" smtClean="0"/>
              <a:t> وكسرِ الخبز والصّلاة</a:t>
            </a:r>
            <a:r>
              <a:rPr lang="ar-SY" sz="8500" b="1" dirty="0" smtClean="0"/>
              <a:t>"</a:t>
            </a:r>
            <a:r>
              <a:rPr lang="ar-LB" sz="8500" b="1" dirty="0" smtClean="0"/>
              <a:t> </a:t>
            </a:r>
            <a:endParaRPr lang="en-US" sz="8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381000"/>
            <a:ext cx="11506200" cy="2209800"/>
          </a:xfrm>
        </p:spPr>
        <p:txBody>
          <a:bodyPr>
            <a:noAutofit/>
          </a:bodyPr>
          <a:lstStyle/>
          <a:p>
            <a:pPr algn="ctr" rtl="1"/>
            <a:r>
              <a:rPr lang="ar-L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هي الأسس التي تُبنى عليها</a:t>
            </a:r>
            <a:r>
              <a:rPr lang="ar-SY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Y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حياة الجماعات الع</a:t>
            </a:r>
            <a:r>
              <a:rPr lang="ar-SY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</a:t>
            </a:r>
            <a:r>
              <a:rPr lang="ar-SY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ة؟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0" y="2057400"/>
            <a:ext cx="12268200" cy="55626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LB" sz="1600" dirty="0" smtClean="0"/>
              <a:t>	</a:t>
            </a:r>
            <a:r>
              <a:rPr lang="ar-SY" sz="1600" dirty="0" smtClean="0"/>
              <a:t> </a:t>
            </a:r>
          </a:p>
          <a:p>
            <a:pPr algn="ctr" rtl="1">
              <a:buNone/>
            </a:pPr>
            <a:r>
              <a:rPr lang="ar-SY" sz="4800" b="1" dirty="0" smtClean="0"/>
              <a:t>ألتّعليم </a:t>
            </a:r>
          </a:p>
          <a:p>
            <a:pPr algn="ctr" rtl="1">
              <a:buNone/>
            </a:pPr>
            <a:r>
              <a:rPr lang="ar-SY" sz="4800" b="1" dirty="0" smtClean="0"/>
              <a:t>ألصّلاة </a:t>
            </a:r>
          </a:p>
          <a:p>
            <a:pPr algn="ctr" rtl="1">
              <a:buNone/>
            </a:pPr>
            <a:r>
              <a:rPr lang="ar-SY" sz="4800" b="1" dirty="0" smtClean="0"/>
              <a:t>الأسرار</a:t>
            </a:r>
          </a:p>
          <a:p>
            <a:pPr algn="ctr" rtl="1">
              <a:buNone/>
            </a:pPr>
            <a:r>
              <a:rPr lang="ar-SY" sz="4800" b="1" dirty="0" smtClean="0"/>
              <a:t>ألمشاركة والخدمة </a:t>
            </a:r>
          </a:p>
          <a:p>
            <a:pPr algn="r" rtl="1">
              <a:buNone/>
            </a:pPr>
            <a:r>
              <a:rPr lang="ar-SY" sz="1600" dirty="0"/>
              <a:t>                                                                                                                             </a:t>
            </a:r>
            <a:r>
              <a:rPr lang="ar-SY" sz="2400" dirty="0"/>
              <a:t>أعمال الرسل 2، 42 – 47</a:t>
            </a:r>
          </a:p>
          <a:p>
            <a:pPr algn="r" rtl="1">
              <a:buNone/>
            </a:pPr>
            <a:endParaRPr lang="ar-SY" sz="1600" dirty="0" smtClean="0"/>
          </a:p>
          <a:p>
            <a:pPr algn="r" rtl="1">
              <a:buNone/>
            </a:pPr>
            <a:r>
              <a:rPr lang="ar-LB" sz="1600" dirty="0" smtClean="0"/>
              <a:t>		</a:t>
            </a:r>
            <a:endParaRPr lang="en-US" sz="1600" dirty="0" smtClean="0"/>
          </a:p>
          <a:p>
            <a:pPr marL="514350" indent="-514350" algn="r" rtl="1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5900" y="649860"/>
            <a:ext cx="6096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الدّائرة الحبريّة للعلمانيين و</a:t>
            </a:r>
            <a:r>
              <a:rPr lang="ar-SY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لعائلة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والحياة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916668"/>
            <a:ext cx="7543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جنة الأسقفي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لشؤون العائلة</a:t>
            </a:r>
            <a:r>
              <a:rPr lang="ar-SY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والحياة</a:t>
            </a: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لبنان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3" action="ppaction://hlinkpres?slideindex=1&amp;slidetitle="/>
          </p:cNvPr>
          <p:cNvSpPr txBox="1"/>
          <p:nvPr/>
        </p:nvSpPr>
        <p:spPr>
          <a:xfrm>
            <a:off x="4838700" y="3108435"/>
            <a:ext cx="3467100" cy="523220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لج</a:t>
            </a:r>
            <a:r>
              <a:rPr lang="ar-SY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نة </a:t>
            </a:r>
            <a:r>
              <a:rPr lang="ar-L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العائلة في الأبرشي</a:t>
            </a:r>
            <a:r>
              <a:rPr lang="ar-SY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4" action="ppaction://hlinkpres?slideindex=1&amp;slidetitle="/>
          </p:cNvPr>
          <p:cNvSpPr txBox="1"/>
          <p:nvPr/>
        </p:nvSpPr>
        <p:spPr>
          <a:xfrm>
            <a:off x="762000" y="4282635"/>
            <a:ext cx="7543800" cy="64633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لج</a:t>
            </a:r>
            <a:r>
              <a:rPr lang="ar-SY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نة </a:t>
            </a:r>
            <a:r>
              <a:rPr lang="ar-L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العائلة في الر</a:t>
            </a:r>
            <a:r>
              <a:rPr lang="ar-SY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عي</a:t>
            </a:r>
            <a:r>
              <a:rPr lang="ar-SY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" y="5653537"/>
            <a:ext cx="7772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Y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ألجماعات العيليّة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3212068"/>
            <a:ext cx="3124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LB" b="1" dirty="0" smtClean="0">
                <a:solidFill>
                  <a:schemeClr val="tx1"/>
                </a:solidFill>
              </a:rPr>
              <a:t>الحركات التي تُعنى بشؤون العائلة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57700" y="1282243"/>
            <a:ext cx="381000" cy="539555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400800" y="2552378"/>
            <a:ext cx="457200" cy="495622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6858000" y="3657600"/>
            <a:ext cx="304800" cy="609600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457700" y="5089358"/>
            <a:ext cx="381000" cy="469309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133600" y="2522115"/>
            <a:ext cx="381000" cy="609600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695700" y="1315898"/>
            <a:ext cx="381000" cy="539555"/>
          </a:xfrm>
          <a:prstGeom prst="downArrow">
            <a:avLst>
              <a:gd name="adj1" fmla="val 50000"/>
              <a:gd name="adj2" fmla="val 48368"/>
            </a:avLst>
          </a:prstGeom>
          <a:solidFill>
            <a:srgbClr val="C00000"/>
          </a:solidFill>
          <a:scene3d>
            <a:camera prst="orthographicFront">
              <a:rot lat="0" lon="0" rev="10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5943600" y="2566180"/>
            <a:ext cx="381000" cy="539555"/>
          </a:xfrm>
          <a:prstGeom prst="downArrow">
            <a:avLst>
              <a:gd name="adj1" fmla="val 50000"/>
              <a:gd name="adj2" fmla="val 48368"/>
            </a:avLst>
          </a:prstGeom>
          <a:solidFill>
            <a:srgbClr val="C00000"/>
          </a:solidFill>
          <a:scene3d>
            <a:camera prst="orthographicFront">
              <a:rot lat="0" lon="0" rev="10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136" y="3587836"/>
            <a:ext cx="524301" cy="682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318" y="3587582"/>
            <a:ext cx="524301" cy="682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549" y="4928966"/>
            <a:ext cx="524301" cy="68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329</Words>
  <Application>Microsoft Office PowerPoint</Application>
  <PresentationFormat>On-screen Show (4:3)</PresentationFormat>
  <Paragraphs>88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أعمال الرسل 2، 42 –47.</vt:lpstr>
      <vt:lpstr>ما هي الأسس التي تُبنى عليها  حياة الجماعات العيليّة؟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يحضّر موضوع الإجتماع؟     </vt:lpstr>
      <vt:lpstr>مراحل الإجتماع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Marwan</dc:creator>
  <cp:lastModifiedBy>User</cp:lastModifiedBy>
  <cp:revision>369</cp:revision>
  <dcterms:created xsi:type="dcterms:W3CDTF">2006-08-16T00:00:00Z</dcterms:created>
  <dcterms:modified xsi:type="dcterms:W3CDTF">2019-01-28T09:46:54Z</dcterms:modified>
</cp:coreProperties>
</file>